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1" r:id="rId6"/>
    <p:sldId id="264" r:id="rId7"/>
    <p:sldId id="262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630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701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554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389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15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201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682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171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5011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416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855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A2CB-86DB-43AE-AEC1-30E63411658F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45B7-065F-42E9-9791-C75522502A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874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x-none" sz="2800" b="1" cap="all"/>
              <a:t>ASSESSING POSSIBLE INCENTIVES TO ENCOURAGE THE PRIVATE SECTOR TO INVEST IN ENVIRONMENTALLY SOund management</a:t>
            </a:r>
            <a:endParaRPr lang="en-GB" sz="2800" b="1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Dr.</a:t>
            </a:r>
            <a:r>
              <a:rPr lang="en-GB" dirty="0" smtClean="0"/>
              <a:t> Leila </a:t>
            </a:r>
            <a:r>
              <a:rPr lang="en-GB" dirty="0" err="1" smtClean="0"/>
              <a:t>Devia</a:t>
            </a:r>
            <a:r>
              <a:rPr lang="en-GB" dirty="0" smtClean="0"/>
              <a:t>, BCRC Argentina</a:t>
            </a:r>
          </a:p>
          <a:p>
            <a:r>
              <a:rPr lang="en-GB" dirty="0" smtClean="0"/>
              <a:t>Ross Bartley, BIR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221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Brief…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Annex II to decision BC-11/1 (para.1, bullet 5)</a:t>
            </a:r>
          </a:p>
          <a:p>
            <a:pPr marL="0" indent="0">
              <a:buNone/>
            </a:pPr>
            <a:r>
              <a:rPr lang="en-GB" dirty="0" smtClean="0"/>
              <a:t>Assess possible incentives to encourage the private sector to invest in ESM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Ref: UNEP/CHW/CLI_EWG.3/INF/12 </a:t>
            </a:r>
          </a:p>
          <a:p>
            <a:pPr marL="0" indent="0">
              <a:buNone/>
            </a:pPr>
            <a:r>
              <a:rPr lang="en-GB" dirty="0" smtClean="0"/>
              <a:t>Compilation of information on private sector incentives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9890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ESM Framework… incentives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V. Framework for the environmentally sound management of hazardous wastes and other wastes</a:t>
            </a:r>
          </a:p>
          <a:p>
            <a:pPr marL="0" indent="0">
              <a:buNone/>
            </a:pPr>
            <a:r>
              <a:rPr lang="en-GB" sz="1800" dirty="0"/>
              <a:t>------------------------------------------------------</a:t>
            </a:r>
          </a:p>
          <a:p>
            <a:pPr marL="0" indent="0">
              <a:buNone/>
            </a:pPr>
            <a:r>
              <a:rPr lang="en-GB" sz="1800" dirty="0"/>
              <a:t>A. A common understanding of what environmentally sound management </a:t>
            </a:r>
            <a:r>
              <a:rPr lang="en-GB" sz="1800" dirty="0" smtClean="0"/>
              <a:t>encompasses   </a:t>
            </a:r>
            <a:r>
              <a:rPr lang="en-GB" sz="1800" dirty="0"/>
              <a:t>In order to ensure that wastes are managed in an environmentally sound manner, it is necessary to: </a:t>
            </a:r>
          </a:p>
          <a:p>
            <a:pPr marL="0" indent="0">
              <a:buNone/>
            </a:pPr>
            <a:r>
              <a:rPr lang="en-GB" sz="1800" dirty="0"/>
              <a:t>  ...</a:t>
            </a:r>
          </a:p>
          <a:p>
            <a:pPr marL="0" indent="0">
              <a:buNone/>
            </a:pPr>
            <a:r>
              <a:rPr lang="en-GB" sz="1800" dirty="0"/>
              <a:t>  14(e) Have a system that incentivizes compliance;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  15. ESM of wastes requires the development and implementation of a system of policies, legislation and regulations</a:t>
            </a:r>
            <a:r>
              <a:rPr lang="en-GB" sz="1800" dirty="0" smtClean="0"/>
              <a:t>, monitoring </a:t>
            </a:r>
            <a:r>
              <a:rPr lang="en-GB" sz="1800" dirty="0"/>
              <a:t>and enforcement, incentives and penalties, technologies and other tools in which all key stakeholders </a:t>
            </a:r>
            <a:r>
              <a:rPr lang="en-GB" sz="1800" dirty="0" smtClean="0"/>
              <a:t>participate </a:t>
            </a:r>
            <a:r>
              <a:rPr lang="en-GB" sz="1800" dirty="0"/>
              <a:t>and cooperate...  </a:t>
            </a:r>
          </a:p>
          <a:p>
            <a:pPr marL="0" indent="0">
              <a:buNone/>
            </a:pPr>
            <a:r>
              <a:rPr lang="en-GB" sz="1800" dirty="0" smtClean="0"/>
              <a:t>-----------------------------------------------------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37777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ESM Framework… incentives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V. Framework for the environmentally sound management of hazardous wastes and other wastes</a:t>
            </a:r>
          </a:p>
          <a:p>
            <a:pPr marL="0" indent="0">
              <a:buNone/>
            </a:pPr>
            <a:r>
              <a:rPr lang="en-GB" sz="1600" dirty="0"/>
              <a:t>------------------------------------------------------</a:t>
            </a:r>
          </a:p>
          <a:p>
            <a:pPr marL="0" indent="0">
              <a:buNone/>
            </a:pPr>
            <a:r>
              <a:rPr lang="en-GB" sz="1600" dirty="0" smtClean="0"/>
              <a:t>B</a:t>
            </a:r>
            <a:r>
              <a:rPr lang="en-GB" sz="1600" dirty="0"/>
              <a:t>. Tools to support and promote the implementation of environmentally sound management</a:t>
            </a:r>
          </a:p>
          <a:p>
            <a:pPr marL="0" indent="0">
              <a:buNone/>
            </a:pPr>
            <a:r>
              <a:rPr lang="en-GB" sz="1600" dirty="0"/>
              <a:t>...incentive schemes...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(h) Economic and non-economic incentives:</a:t>
            </a:r>
          </a:p>
          <a:p>
            <a:pPr marL="0" indent="0">
              <a:buNone/>
            </a:pPr>
            <a:r>
              <a:rPr lang="en-GB" sz="1600" dirty="0"/>
              <a:t>(</a:t>
            </a:r>
            <a:r>
              <a:rPr lang="en-GB" sz="1600" dirty="0" err="1"/>
              <a:t>i</a:t>
            </a:r>
            <a:r>
              <a:rPr lang="en-GB" sz="1600" dirty="0"/>
              <a:t>) Price incentives to promote and stimulate sorting at source;</a:t>
            </a:r>
          </a:p>
          <a:p>
            <a:pPr marL="0" indent="0">
              <a:buNone/>
            </a:pPr>
            <a:r>
              <a:rPr lang="en-GB" sz="1600" dirty="0"/>
              <a:t>(ii) Relief measures for facilities, such as reduced tax for a certain period, extension of a licensing period for an ESM </a:t>
            </a:r>
            <a:r>
              <a:rPr lang="en-GB" sz="1600" dirty="0" smtClean="0"/>
              <a:t>facility</a:t>
            </a:r>
            <a:r>
              <a:rPr lang="en-GB" sz="1600" dirty="0"/>
              <a:t>, or other measures that reduce procedural or administrative burdens;</a:t>
            </a:r>
          </a:p>
          <a:p>
            <a:pPr marL="0" indent="0">
              <a:buNone/>
            </a:pPr>
            <a:r>
              <a:rPr lang="en-GB" sz="1600" dirty="0"/>
              <a:t>(iii) Recognition or award.</a:t>
            </a:r>
          </a:p>
          <a:p>
            <a:pPr marL="0" indent="0">
              <a:buNone/>
            </a:pPr>
            <a:r>
              <a:rPr lang="en-GB" sz="1600" dirty="0" smtClean="0"/>
              <a:t>-----------------------------------------------------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C. Strategies to implement environmentally sound management</a:t>
            </a:r>
          </a:p>
          <a:p>
            <a:pPr marL="0" indent="0">
              <a:buNone/>
            </a:pPr>
            <a:r>
              <a:rPr lang="en-GB" sz="1600" dirty="0"/>
              <a:t>  19.(f) and (</a:t>
            </a:r>
            <a:r>
              <a:rPr lang="en-GB" sz="1600" dirty="0" err="1"/>
              <a:t>i</a:t>
            </a:r>
            <a:r>
              <a:rPr lang="en-GB" sz="1600" dirty="0"/>
              <a:t>)</a:t>
            </a:r>
          </a:p>
          <a:p>
            <a:pPr marL="0" indent="0">
              <a:buNone/>
            </a:pPr>
            <a:r>
              <a:rPr lang="en-GB" sz="1600" dirty="0"/>
              <a:t>  ...measures in place to support ESM</a:t>
            </a:r>
          </a:p>
          <a:p>
            <a:pPr marL="0" indent="0">
              <a:buNone/>
            </a:pPr>
            <a:r>
              <a:rPr lang="en-GB" sz="1600" dirty="0"/>
              <a:t>  ...funding to achieve ESM</a:t>
            </a:r>
          </a:p>
        </p:txBody>
      </p:sp>
    </p:spTree>
    <p:extLst>
      <p:ext uri="{BB962C8B-B14F-4D97-AF65-F5344CB8AC3E}">
        <p14:creationId xmlns:p14="http://schemas.microsoft.com/office/powerpoint/2010/main" xmlns="" val="20885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ESM Framework… incentives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VI. Role of key stakeholders</a:t>
            </a:r>
          </a:p>
          <a:p>
            <a:pPr marL="0" indent="0">
              <a:buNone/>
            </a:pPr>
            <a:r>
              <a:rPr lang="en-GB" dirty="0"/>
              <a:t>-----------------------------------------------------</a:t>
            </a:r>
          </a:p>
          <a:p>
            <a:pPr marL="0" indent="0">
              <a:buNone/>
            </a:pPr>
            <a:r>
              <a:rPr lang="en-GB" dirty="0"/>
              <a:t>A. Governments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26.(a)(iii)</a:t>
            </a:r>
          </a:p>
          <a:p>
            <a:pPr marL="0" indent="0">
              <a:buNone/>
            </a:pPr>
            <a:r>
              <a:rPr lang="en-GB" dirty="0"/>
              <a:t>Incorporates a policy to move towards internalization of environmental and human health costs and benefits in waste </a:t>
            </a:r>
            <a:r>
              <a:rPr lang="en-GB" dirty="0" smtClean="0"/>
              <a:t>management</a:t>
            </a:r>
            <a:r>
              <a:rPr lang="en-GB" dirty="0"/>
              <a:t>;</a:t>
            </a:r>
          </a:p>
          <a:p>
            <a:pPr marL="0" indent="0">
              <a:buNone/>
            </a:pPr>
            <a:r>
              <a:rPr lang="en-GB" dirty="0"/>
              <a:t>   See footnote 11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26.(b)(vi)</a:t>
            </a:r>
          </a:p>
          <a:p>
            <a:pPr marL="0" indent="0">
              <a:buNone/>
            </a:pPr>
            <a:r>
              <a:rPr lang="en-GB" dirty="0"/>
              <a:t>Provision of incentives (e.g., economic incentives, regulatory relief measures such as fewer inspections, taxes, etc.) for </a:t>
            </a:r>
            <a:r>
              <a:rPr lang="en-GB" dirty="0" smtClean="0"/>
              <a:t>facilities </a:t>
            </a:r>
            <a:r>
              <a:rPr lang="en-GB" dirty="0"/>
              <a:t>which adopt improvements going beyond the minimum performance elements outlined for the achievement of </a:t>
            </a:r>
            <a:r>
              <a:rPr lang="en-GB" dirty="0" smtClean="0"/>
              <a:t>ESM </a:t>
            </a:r>
            <a:r>
              <a:rPr lang="en-GB" dirty="0"/>
              <a:t>at the facility level. Such measures could increase recycling and recovery rates, optimize resource productivity and </a:t>
            </a:r>
            <a:r>
              <a:rPr lang="en-GB" dirty="0" smtClean="0"/>
              <a:t>minimize </a:t>
            </a:r>
            <a:r>
              <a:rPr lang="en-GB" dirty="0"/>
              <a:t>generation of waste residuals after recovery processes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83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ESM Framework… incentives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VI. Role of key stakeholders</a:t>
            </a:r>
          </a:p>
          <a:p>
            <a:pPr marL="0" indent="0">
              <a:buNone/>
            </a:pPr>
            <a:r>
              <a:rPr lang="en-GB" dirty="0"/>
              <a:t>-----------------------------------------------------</a:t>
            </a:r>
          </a:p>
          <a:p>
            <a:pPr marL="0" indent="0">
              <a:buNone/>
            </a:pPr>
            <a:r>
              <a:rPr lang="en-GB" dirty="0"/>
              <a:t>A. Governments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/>
              <a:t>26.(c)</a:t>
            </a:r>
          </a:p>
          <a:p>
            <a:pPr marL="0" indent="0">
              <a:buNone/>
            </a:pPr>
            <a:r>
              <a:rPr lang="en-GB" dirty="0"/>
              <a:t>Provide incentives to foster the development of infrastructure for relevant waste management technologies and facilities </a:t>
            </a:r>
            <a:r>
              <a:rPr lang="en-GB" dirty="0" smtClean="0"/>
              <a:t>that </a:t>
            </a:r>
            <a:r>
              <a:rPr lang="en-GB" dirty="0"/>
              <a:t>support the leading elements of the waste management hierarchy and ESM such as waste prevention, including:</a:t>
            </a:r>
          </a:p>
          <a:p>
            <a:pPr marL="0" indent="0">
              <a:buNone/>
            </a:pPr>
            <a:r>
              <a:rPr lang="en-GB" dirty="0"/>
              <a:t>...</a:t>
            </a:r>
          </a:p>
          <a:p>
            <a:pPr marL="0" indent="0">
              <a:buNone/>
            </a:pPr>
            <a:r>
              <a:rPr lang="en-GB" dirty="0"/>
              <a:t>(ii) Incentives to recognize environmental stewardship in the private sector and foster the development of voluntary </a:t>
            </a:r>
            <a:r>
              <a:rPr lang="en-GB" dirty="0" smtClean="0"/>
              <a:t>certification </a:t>
            </a:r>
            <a:r>
              <a:rPr lang="en-GB" dirty="0"/>
              <a:t>programmes, consistent with the Basel Convention and other applicable international rules, relevant decisions </a:t>
            </a:r>
            <a:r>
              <a:rPr lang="en-GB" dirty="0" smtClean="0"/>
              <a:t>of </a:t>
            </a:r>
            <a:r>
              <a:rPr lang="en-GB" dirty="0"/>
              <a:t>its Conference of the Parties, technical guidelines, relevant national implementing legislation, regulations and other </a:t>
            </a:r>
            <a:r>
              <a:rPr lang="en-GB" dirty="0" smtClean="0"/>
              <a:t>measures</a:t>
            </a:r>
            <a:r>
              <a:rPr lang="en-GB" dirty="0"/>
              <a:t>;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26.(g)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(g) Ensure adequate investment in waste management infrastructure and ESM of wastes at a national level:</a:t>
            </a:r>
          </a:p>
          <a:p>
            <a:pPr marL="0" indent="0">
              <a:buNone/>
            </a:pPr>
            <a:r>
              <a:rPr lang="en-GB" dirty="0"/>
              <a:t>...</a:t>
            </a:r>
          </a:p>
          <a:p>
            <a:pPr marL="0" indent="0">
              <a:buNone/>
            </a:pPr>
            <a:r>
              <a:rPr lang="en-GB" dirty="0"/>
              <a:t>(ii) Incentivize waste generators and waste management facilities to practice ESM through regulation, pricing structures </a:t>
            </a:r>
            <a:r>
              <a:rPr lang="en-GB" dirty="0" smtClean="0"/>
              <a:t>and </a:t>
            </a:r>
            <a:r>
              <a:rPr lang="en-GB" dirty="0"/>
              <a:t>penalties;</a:t>
            </a:r>
          </a:p>
        </p:txBody>
      </p:sp>
    </p:spTree>
    <p:extLst>
      <p:ext uri="{BB962C8B-B14F-4D97-AF65-F5344CB8AC3E}">
        <p14:creationId xmlns:p14="http://schemas.microsoft.com/office/powerpoint/2010/main" xmlns="" val="4499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ESM Framework… incentives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------------------------------------------------</a:t>
            </a:r>
          </a:p>
          <a:p>
            <a:pPr marL="0" indent="0">
              <a:buNone/>
            </a:pPr>
            <a:r>
              <a:rPr lang="en-GB" dirty="0"/>
              <a:t>VIII. Indicators for the verification of performance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44. Indicators to measure progress at Government level may include: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(c) Schemes at the national or regional level to foster continual improvement within the waste management sector, </a:t>
            </a:r>
            <a:r>
              <a:rPr lang="en-GB" dirty="0" smtClean="0"/>
              <a:t>including </a:t>
            </a:r>
            <a:r>
              <a:rPr lang="en-GB" dirty="0"/>
              <a:t>measures to ensure facilities operate according to appropriate BAT and BEP, encourage information exchange, </a:t>
            </a:r>
            <a:r>
              <a:rPr lang="en-GB" dirty="0" smtClean="0"/>
              <a:t>provide </a:t>
            </a:r>
            <a:r>
              <a:rPr lang="en-GB" dirty="0"/>
              <a:t>incentives and implement the relevant technical guidance and guidelines adopted by the Basel Convention; </a:t>
            </a:r>
          </a:p>
        </p:txBody>
      </p:sp>
    </p:spTree>
    <p:extLst>
      <p:ext uri="{BB962C8B-B14F-4D97-AF65-F5344CB8AC3E}">
        <p14:creationId xmlns:p14="http://schemas.microsoft.com/office/powerpoint/2010/main" xmlns="" val="289637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16632"/>
            <a:ext cx="5947568" cy="674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37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…Need to edit down document (previous slides show a way)</a:t>
            </a:r>
          </a:p>
          <a:p>
            <a:pPr marL="0" indent="0">
              <a:buNone/>
            </a:pPr>
            <a:r>
              <a:rPr lang="en-GB" dirty="0" smtClean="0"/>
              <a:t>…Conclusions?</a:t>
            </a:r>
          </a:p>
          <a:p>
            <a:pPr marL="857250" lvl="1" indent="-457200">
              <a:buFontTx/>
              <a:buChar char="-"/>
            </a:pPr>
            <a:r>
              <a:rPr lang="en-GB" dirty="0" smtClean="0"/>
              <a:t>Add case studies e.g. Economic studies from universities</a:t>
            </a:r>
          </a:p>
          <a:p>
            <a:pPr marL="857250" lvl="1" indent="-457200">
              <a:buFontTx/>
              <a:buChar char="-"/>
            </a:pPr>
            <a:r>
              <a:rPr lang="en-GB" sz="2600" dirty="0" smtClean="0"/>
              <a:t>Adopted Technical Guidelines - Proposal to add into each Guideline concerning Waste Management Facility Operations a Checklist so that Facilities may be Audited according to the Guideline</a:t>
            </a:r>
          </a:p>
          <a:p>
            <a:pPr marL="0" indent="0">
              <a:buNone/>
            </a:pPr>
            <a:r>
              <a:rPr lang="en-GB" dirty="0" smtClean="0"/>
              <a:t>…References</a:t>
            </a:r>
          </a:p>
          <a:p>
            <a:pPr marL="400050" lvl="1" indent="0">
              <a:buNone/>
            </a:pPr>
            <a:r>
              <a:rPr lang="en-GB" dirty="0" smtClean="0"/>
              <a:t>Edit to remove individual links – refer to website 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769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710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ASSESSING POSSIBLE INCENTIVES TO ENCOURAGE THE PRIVATE SECTOR TO INVEST IN ENVIRONMENTALLY SOund management</vt:lpstr>
      <vt:lpstr>Brief…</vt:lpstr>
      <vt:lpstr>ESM Framework… incentives</vt:lpstr>
      <vt:lpstr>ESM Framework… incentives</vt:lpstr>
      <vt:lpstr>ESM Framework… incentives</vt:lpstr>
      <vt:lpstr>ESM Framework… incentives</vt:lpstr>
      <vt:lpstr>ESM Framework… incentives</vt:lpstr>
      <vt:lpstr>Slide 8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Incentives</dc:title>
  <dc:creator>Ross Bartley</dc:creator>
  <cp:lastModifiedBy>yewang</cp:lastModifiedBy>
  <cp:revision>13</cp:revision>
  <dcterms:created xsi:type="dcterms:W3CDTF">2015-01-19T15:48:59Z</dcterms:created>
  <dcterms:modified xsi:type="dcterms:W3CDTF">2015-01-22T14:12:25Z</dcterms:modified>
</cp:coreProperties>
</file>